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271" r:id="rId2"/>
    <p:sldId id="262" r:id="rId3"/>
    <p:sldId id="256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6" r:id="rId12"/>
    <p:sldId id="267" r:id="rId13"/>
    <p:sldId id="268" r:id="rId14"/>
    <p:sldId id="269" r:id="rId1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941" y="22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34A17-EC84-4144-AF35-5FA1CF3F3562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DB353-8565-409E-93A2-26458BA13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01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DB353-8565-409E-93A2-26458BA138E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71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microsoft.com/office/2007/relationships/hdphoto" Target="../media/hdphoto12.wdp"/><Relationship Id="rId9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49.jpeg"/><Relationship Id="rId5" Type="http://schemas.openxmlformats.org/officeDocument/2006/relationships/hyperlink" Target="http://images.yandex.ru/yandsearch?source=psearch&amp;img_url=http://60.mchs.gov.ru/upload/images/000265.jpg&amp;p=1&amp;text=%D0%BE%D1%81%D0%B5%D0%BD%D1%8C%20%20%D0%9F%D0%94%D0%94%20%D0%B4%D0%B5%D1%82%D0%B8&amp;noreask=1&amp;pos=45&amp;lr=51&amp;rpt=simage&amp;nojs=1" TargetMode="External"/><Relationship Id="rId15" Type="http://schemas.openxmlformats.org/officeDocument/2006/relationships/image" Target="../media/image53.jpeg"/><Relationship Id="rId10" Type="http://schemas.openxmlformats.org/officeDocument/2006/relationships/image" Target="../media/image48.png"/><Relationship Id="rId4" Type="http://schemas.microsoft.com/office/2007/relationships/hdphoto" Target="../media/hdphoto6.wdp"/><Relationship Id="rId9" Type="http://schemas.microsoft.com/office/2007/relationships/hdphoto" Target="../media/hdphoto14.wdp"/><Relationship Id="rId1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microsoft.com/office/2007/relationships/hdphoto" Target="../media/hdphoto15.wdp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3.wdp"/><Relationship Id="rId7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microsoft.com/office/2007/relationships/hdphoto" Target="../media/hdphoto5.wdp"/><Relationship Id="rId4" Type="http://schemas.openxmlformats.org/officeDocument/2006/relationships/hyperlink" Target="http://images.yandex.ru/yandsearch?img_url=http://www.r46.ru/images/festival_news.jpg&amp;iorient=&amp;nojs=1&amp;icolor=&amp;p=3&amp;site=&amp;text=%D1%82%D0%B2%D0%BE%D1%80%D1%87%D0%B5%D1%81%D1%82%D0%B2%D0%BE%20%D1%81%D0%B2%D0%BE%D0%B8%D0%BC%D0%B8%20%D1%80%D1%83%D0%BA%D0%B0%D0%BC%D0%B8%20%D0%B4%D0%B5%D1%82%D0%B8%20%D1%8D%D0%BC%D0%B1%D0%BB%D0%B5%D0%BC%D0%B0&amp;wp=&amp;pos=117&amp;recent=&amp;type=&amp;isize=&amp;rpt=simage&amp;itype=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6.wdp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hyperlink" Target="http://images.yandex.ru/yandsearch?img_url=http://bestgif.ru/_ph/30/2/134276202.gif&amp;iorient=&amp;icolor=&amp;p=10&amp;site=&amp;text=%D0%B7%D0%B8%D0%BC%D0%B0,%20%20%D0%B4%D0%B5%D1%82%D0%B8%20%D0%B8%20%D0%BF%D0%B4%D0%B4&amp;wp=&amp;pos=312&amp;isize=&amp;type=&amp;recent=&amp;rpt=simage&amp;itype=&amp;nojs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9.wdp"/><Relationship Id="rId9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hdphoto" Target="../media/hdphoto6.wdp"/><Relationship Id="rId7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microsoft.com/office/2007/relationships/hdphoto" Target="../media/hdphoto11.wdp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\Desktop\картинки по пдд\1663932849_b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57999" cy="914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4790" y="683568"/>
            <a:ext cx="59046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lvl="0"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«Детский сад №3 </a:t>
            </a:r>
            <a:r>
              <a:rPr lang="ru-RU" sz="11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г.Лениногорска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муниципального образования </a:t>
            </a:r>
          </a:p>
          <a:p>
            <a:pPr lvl="0"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11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Лениногорский</a:t>
            </a:r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муниципальный район» Республики Татарстан</a:t>
            </a:r>
          </a:p>
          <a:p>
            <a:pPr lvl="0" algn="ctr"/>
            <a:r>
              <a:rPr lang="ru-RU" sz="11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sz="1100" b="1" kern="1800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6872" y="6948264"/>
            <a:ext cx="4090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/>
            <a:r>
              <a:rPr lang="ru-RU" b="1" kern="1800" dirty="0" smtClean="0">
                <a:solidFill>
                  <a:prstClr val="black"/>
                </a:solidFill>
                <a:latin typeface="Monotype Corsiva" pitchFamily="66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Comic Sans MS" panose="030F0702030302020204" pitchFamily="66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0848" y="7126745"/>
            <a:ext cx="44585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Ахметова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Дильфуза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Азимжановна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1173163" indent="-1173163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воспитатель,  первая                                               квалификационная 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4664" y="3335181"/>
            <a:ext cx="611478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</a:rPr>
              <a:t>Методические разработки по БДД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Calibri"/>
            </a:endParaRPr>
          </a:p>
          <a:p>
            <a:pPr algn="ctr">
              <a:lnSpc>
                <a:spcPct val="150000"/>
              </a:lnSpc>
            </a:pPr>
            <a:r>
              <a:rPr lang="ru-RU" alt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Информационная ежемесячная </a:t>
            </a:r>
            <a:r>
              <a:rPr lang="ru-RU" altLang="ru-RU" sz="1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газета 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altLang="ru-RU" sz="14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alt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детей   </a:t>
            </a:r>
          </a:p>
          <a:p>
            <a:pPr algn="ctr">
              <a:lnSpc>
                <a:spcPct val="150000"/>
              </a:lnSpc>
            </a:pPr>
            <a:r>
              <a:rPr lang="ru-RU" alt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«Дорожный калейдоскоп»</a:t>
            </a:r>
            <a:endParaRPr lang="ru-RU" altLang="ru-RU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90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4744" y="251520"/>
            <a:ext cx="43787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"Семейные выходные на дороге: безопасность и развлечения"</a:t>
            </a:r>
            <a:endParaRPr lang="ru-RU" sz="11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Админ\Desktop\67aa0783d8086522c3f6a71da1918b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29" y="1240671"/>
            <a:ext cx="2488284" cy="1658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rebenok-v-avtom-768x76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73" b="91146" l="5599" r="93620">
                        <a14:foregroundMark x1="51953" y1="12109" x2="51693" y2="13932"/>
                        <a14:foregroundMark x1="47526" y1="13151" x2="53776" y2="8203"/>
                        <a14:foregroundMark x1="85026" y1="81380" x2="93620" y2="75391"/>
                        <a14:foregroundMark x1="12370" y1="82943" x2="5599" y2="80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5" t="8823" r="3497" b="8184"/>
          <a:stretch/>
        </p:blipFill>
        <p:spPr bwMode="auto">
          <a:xfrm>
            <a:off x="397169" y="295520"/>
            <a:ext cx="1034487" cy="92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82" y="179936"/>
            <a:ext cx="1507698" cy="163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4196" y="2899527"/>
            <a:ext cx="3726824" cy="31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Что нужно знать родителям, отправляясь в автомобильное путешествие с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детьми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/>
                <a:ea typeface="Calibri"/>
                <a:cs typeface="FrankRuehl" panose="020E0503060101010101" pitchFamily="34" charset="-79"/>
              </a:rPr>
              <a:t>Напоминаем </a:t>
            </a:r>
            <a:r>
              <a:rPr lang="ru-RU" sz="1400" dirty="0">
                <a:latin typeface="Times New Roman"/>
                <a:ea typeface="Calibri"/>
                <a:cs typeface="FrankRuehl" panose="020E0503060101010101" pitchFamily="34" charset="-79"/>
              </a:rPr>
              <a:t>об обязательном наличии в автомобиле детского удерживающего устройства (автокресла). При этом важно не просто посадить в него ребенка, но и убедиться, что он надежно зафиксирован. Пятиточечные внутренние ремни безопасности автокресла удерживают надежнее, чем трехточечные</a:t>
            </a:r>
            <a:r>
              <a:rPr lang="ru-RU" sz="1400" dirty="0" smtClean="0">
                <a:latin typeface="Times New Roman"/>
                <a:ea typeface="Calibri"/>
                <a:cs typeface="FrankRuehl" panose="020E0503060101010101" pitchFamily="34" charset="-79"/>
              </a:rPr>
              <a:t>.</a:t>
            </a:r>
            <a:r>
              <a:rPr lang="ru-RU" sz="1400" b="1" dirty="0">
                <a:latin typeface="Calibri"/>
                <a:ea typeface="Calibri"/>
                <a:cs typeface="FrankRuehl" panose="020E0503060101010101" pitchFamily="34" charset="-79"/>
              </a:rPr>
              <a:t> что </a:t>
            </a:r>
            <a:r>
              <a:rPr lang="ru-RU" sz="1400" b="1" dirty="0" smtClean="0">
                <a:latin typeface="Calibri"/>
                <a:ea typeface="Calibri"/>
                <a:cs typeface="FrankRuehl" panose="020E0503060101010101" pitchFamily="34" charset="-79"/>
              </a:rPr>
              <a:t>много                            </a:t>
            </a:r>
            <a:endParaRPr lang="ru-RU" sz="1400" dirty="0">
              <a:latin typeface="Calibri"/>
              <a:ea typeface="Calibri"/>
              <a:cs typeface="FrankRuehl" panose="020E0503060101010101" pitchFamily="34" charset="-79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69" y="6300192"/>
            <a:ext cx="2695558" cy="202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51020" y="2890761"/>
            <a:ext cx="2805835" cy="4786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  <a:cs typeface="FrankRuehl" panose="020E0503060101010101" pitchFamily="34" charset="-79"/>
              </a:rPr>
              <a:t>Полезные советы родителям, которые отправляются в путешествие с детьми на автомобиле</a:t>
            </a:r>
            <a:endParaRPr lang="ru-RU" b="1" dirty="0">
              <a:solidFill>
                <a:srgbClr val="7030A0"/>
              </a:solidFill>
              <a:latin typeface="Calibri"/>
              <a:ea typeface="Calibri"/>
              <a:cs typeface="FrankRuehl" panose="020E0503060101010101" pitchFamily="34" charset="-79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FrankRuehl" panose="020E0503060101010101" pitchFamily="34" charset="-79"/>
              </a:rPr>
              <a:t>Планируя длительную поездку, в первую очередь, нужно оценить степень физической подготовленности ребенка. Хорошо, если он до путешествия много времени проводил в машине. В этом случае, вы будете уверены, что малыш нормально себя чувствует в автокресле, его не укачивает, он не заливается плачем, как только автомобиль трогается с места</a:t>
            </a:r>
            <a:r>
              <a:rPr lang="ru-RU" sz="1400" dirty="0" smtClean="0">
                <a:latin typeface="Times New Roman"/>
                <a:ea typeface="Calibri"/>
                <a:cs typeface="FrankRuehl" panose="020E0503060101010101" pitchFamily="34" charset="-79"/>
              </a:rPr>
              <a:t>.</a:t>
            </a:r>
            <a:endParaRPr lang="ru-RU" sz="1400" dirty="0">
              <a:latin typeface="Calibri"/>
              <a:ea typeface="Calibri"/>
              <a:cs typeface="FrankRuehl" panose="020E0503060101010101" pitchFamily="34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66976" y="1463066"/>
            <a:ext cx="27751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Дорога может быть 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Разной… оно может быть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Веселой, интересной и </a:t>
            </a:r>
          </a:p>
          <a:p>
            <a:r>
              <a:rPr lang="ru-RU" sz="1400" i="1" dirty="0" smtClean="0">
                <a:solidFill>
                  <a:srgbClr val="C00000"/>
                </a:solidFill>
              </a:rPr>
              <a:t>- самое главное – безопасной.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189">
            <a:off x="4690027" y="7524328"/>
            <a:ext cx="1627026" cy="139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5" descr="http://mom2werogers.typepad.com/photos/uncategorized/2007/06/24/traffic_light__caution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129" l="9636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949">
            <a:off x="3071042" y="5220414"/>
            <a:ext cx="871382" cy="16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724" y="7677200"/>
            <a:ext cx="1047802" cy="114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3818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 bwMode="auto">
          <a:xfrm>
            <a:off x="548680" y="185076"/>
            <a:ext cx="6048672" cy="1327290"/>
          </a:xfrm>
          <a:prstGeom prst="ellipseRibbon2">
            <a:avLst/>
          </a:prstGeom>
          <a:solidFill>
            <a:srgbClr val="FFFF00"/>
          </a:solidFill>
          <a:ln w="15875" cap="flat" cmpd="sng" algn="ctr">
            <a:solidFill>
              <a:srgbClr val="4F81BD">
                <a:shade val="50000"/>
                <a:shade val="75000"/>
                <a:lumMod val="80000"/>
              </a:srgbClr>
            </a:solidFill>
            <a:prstDash val="solid"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morning" dir="t"/>
          </a:scene3d>
          <a:sp3d prstMaterial="softEdge"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>
              <a:defRPr/>
            </a:pPr>
            <a:r>
              <a:rPr lang="ru-RU" altLang="ru-RU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Информационная ежемесячная газета </a:t>
            </a:r>
            <a:r>
              <a:rPr lang="ru-RU" altLang="ru-RU" sz="16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altLang="ru-RU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16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600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defRPr/>
            </a:pPr>
            <a:r>
              <a:rPr lang="ru-RU" altLang="ru-RU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 и детей.   </a:t>
            </a:r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4781128" y="576262"/>
            <a:ext cx="1800200" cy="1872207"/>
          </a:xfrm>
          <a:prstGeom prst="horizontalScroll">
            <a:avLst>
              <a:gd name="adj" fmla="val 12500"/>
            </a:avLst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"Кто знает правила движения, тому почет и уважение"</a:t>
            </a:r>
            <a:endParaRPr lang="ru-RU" sz="1400" b="1" kern="0" dirty="0">
              <a:solidFill>
                <a:srgbClr val="A7EA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672" y="1512366"/>
            <a:ext cx="4464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«Ребёнок и ПДД»   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" b="100000" l="0" r="100000">
                        <a14:foregroundMark x1="29730" y1="84080" x2="63784" y2="74129"/>
                        <a14:foregroundMark x1="82703" y1="26866" x2="85405" y2="80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71" y="1565019"/>
            <a:ext cx="1624997" cy="1766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87860" y="1979712"/>
            <a:ext cx="3429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Счастье, здоровье и благополучие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семье  - это миг безопасности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ребенка, которому предшествует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вся  наша  с вами предыдущая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кропотлива   работа.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3471" y="3419872"/>
            <a:ext cx="31455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 должен знать ребенок     о ПДД?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 дошкольном возрасте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ребёнок должен усвоить: </a:t>
            </a:r>
            <a:endParaRPr kumimoji="0" lang="ru-RU" altLang="ru-RU" sz="14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Кто является участником дорожного движения;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Элементы дороги (дорога, проезжая часть,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тротуар, обочина, пешеходный переход, перекрёсток);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Транспортные средства (трамвай, автобус, троллейбус, легковой автомобиль, грузовой автомобиль, мотоцикл, велосипед);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Средства регулирования дорожного движения;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Красный, жёлтый и зелёный сигналы светофора;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Правила движения по обочинам и тротуарам;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Правила перехода проезжей части;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Без взрослых выходить на дорогу нельзя;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Правила посадки, поведения и высадки в общественном транспорте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61048" y="3050540"/>
            <a:ext cx="2583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Беседа с детьми о ПДД</a:t>
            </a:r>
            <a:endParaRPr lang="ru-RU" altLang="ru-RU" i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75687" y="3446504"/>
            <a:ext cx="260564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Побеседуйте с ребенком  по-дружески задача этих доверительных бесед - сформировать у ребенка дисциплинированное поведение на улице, познакомить  с правилами дорожного движения.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Итогом бесед обязательно должны быть практические упражнения  в выполнении изученных правил.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17642" y="6294965"/>
            <a:ext cx="2067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Целевые прогулки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3509" y="6682237"/>
            <a:ext cx="28356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предлагает </a:t>
            </a:r>
            <a:r>
              <a:rPr lang="ru-RU" sz="14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сходить на экскурсию к светофору. Рассказывает детям, что на перекрестке самое оживленное движение: мчатся машины, спешат люди. Именно здесь и стоит светофор. Он регулирует дорожное движение. Все водители и пешеходы должны действовать согласно правилам.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86" y="4737677"/>
            <a:ext cx="939501" cy="155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387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84784" y="251520"/>
            <a:ext cx="4608512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"Экстренные ситуации: как действовать в опасных случаях 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"</a:t>
            </a:r>
            <a:endParaRPr lang="ru-RU" sz="14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2528" y="3059832"/>
            <a:ext cx="3298440" cy="3549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1" algn="ctr">
              <a:lnSpc>
                <a:spcPct val="115000"/>
              </a:lnSpc>
              <a:spcAft>
                <a:spcPts val="1000"/>
              </a:spcAft>
              <a:buSzPts val="1000"/>
              <a:tabLst>
                <a:tab pos="914400" algn="l"/>
              </a:tabLst>
            </a:pP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Практические 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советы для родителей и детей в случае чрезвычайных ситуаций на дороге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solidFill>
                  <a:srgbClr val="3A42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даже если ваш ребёнок (дошкольник или школьник) уже выучил все правила дорожного движения и всегда внимательно следит за своей безопасностью на дороге, это не может защитить его полностью, ведь нарушители были, есть и будут всегда. Поэтому ребёнок может оказаться в опасной </a:t>
            </a:r>
            <a:r>
              <a:rPr lang="ru-RU" sz="1400" dirty="0" smtClean="0">
                <a:solidFill>
                  <a:srgbClr val="3A42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ситуации. Заранее </a:t>
            </a:r>
            <a:r>
              <a:rPr lang="ru-RU" sz="1400" dirty="0">
                <a:solidFill>
                  <a:srgbClr val="3A42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ему о возможных обстоятельствах и проговорите, как действовать в той или иной ситуации</a:t>
            </a:r>
            <a:r>
              <a:rPr lang="ru-RU" sz="1400" dirty="0" smtClean="0">
                <a:solidFill>
                  <a:srgbClr val="3A42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>
              <a:solidFill>
                <a:srgbClr val="3A42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0968" y="4520778"/>
            <a:ext cx="3336384" cy="4229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0"/>
              </a:spcBef>
              <a:spcAft>
                <a:spcPts val="900"/>
              </a:spcAft>
            </a:pPr>
            <a:r>
              <a:rPr lang="ru-RU" sz="1400" b="1" spc="15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Я остался посреди дороги на красном сигнале светофора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ts val="1950"/>
              </a:lnSpc>
              <a:spcAft>
                <a:spcPts val="1200"/>
              </a:spcAft>
            </a:pPr>
            <a:r>
              <a:rPr lang="ru-RU" sz="1400" b="1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Ситуация:</a:t>
            </a:r>
            <a:r>
              <a:rPr lang="ru-RU" sz="1400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красный свет уже загорелся, а движение ещё не закончено, ребёнок оказался посреди дороги, и машины начали </a:t>
            </a:r>
            <a:r>
              <a:rPr lang="ru-RU" sz="1400" spc="15" dirty="0" smtClean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двигаться.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sz="1400" b="1" spc="15" dirty="0" smtClean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</a:t>
            </a:r>
            <a:r>
              <a:rPr lang="ru-RU" sz="1400" b="1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делать:</a:t>
            </a:r>
            <a:r>
              <a:rPr lang="ru-RU" sz="1400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если такое произошло, нельзя паниковать и бежать, как бы ни было страшно, нужно оставаться на разделительной полосе (один поток машин сзади, второй — спереди). Чтобы избежать этого, лучше изначально дождаться нового зелёного сигнала, удостовериться, что движение начато сразу, как загорелся зелёный, а значит, времени хватит, чтобы перейти.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90448" y="1181774"/>
            <a:ext cx="3212504" cy="331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spc="15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 Я перехожу дорогу из-за препятствия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1400" b="1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Ситуация: </a:t>
            </a:r>
            <a:r>
              <a:rPr lang="ru-RU" sz="1400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обочине стоит припаркованная машина, ребёнок начинает движение, когда из-за стоящего авто выезжает другое и на большой скорости.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ru-RU" sz="1400" b="1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 делать: </a:t>
            </a:r>
            <a:r>
              <a:rPr lang="ru-RU" sz="1400" spc="15" dirty="0">
                <a:solidFill>
                  <a:srgbClr val="3A424D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чтобы избежать этого, нужно смотреть на ВСЮ полосу перед тем, как идти. Если обзору мешает что-то, выгляните осторожно, при необходимости дайте водителю объехать вас.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Админ\Desktop\peshehodi_na_zebre-768x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67" y="1181774"/>
            <a:ext cx="3188793" cy="1934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49" y="6682202"/>
            <a:ext cx="2859795" cy="2067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0" y="219305"/>
            <a:ext cx="883900" cy="962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513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6743" y="420450"/>
            <a:ext cx="2979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Изучаем дорожные  знаки?</a:t>
            </a:r>
            <a:endParaRPr lang="ru-RU" altLang="ru-RU" i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3" name="Рисунок 11" descr="http://savino3.iv-edu.ru/vneklassnaya/pdd.files/pdd.ht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730" r="94595">
                        <a14:foregroundMark x1="50000" y1="66258" x2="66216" y2="90184"/>
                        <a14:foregroundMark x1="18243" y1="87117" x2="20270" y2="77914"/>
                        <a14:foregroundMark x1="47973" y1="93865" x2="45270" y2="79141"/>
                        <a14:foregroundMark x1="44595" y1="93865" x2="38514" y2="92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237177"/>
            <a:ext cx="1248740" cy="136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4664" y="1638062"/>
            <a:ext cx="25354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Picture 5" descr="http://im3-tub-ru.yandex.net/i?id=29060071-70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4" y="163015"/>
            <a:ext cx="2017712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92584" y="3318930"/>
            <a:ext cx="25361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Итоги конкурса </a:t>
            </a:r>
            <a:r>
              <a:rPr lang="ru-RU" altLang="ru-RU" sz="1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lang="ru-RU" altLang="ru-RU" sz="1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 лучшую поделку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«Транспорт  из природного материала»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2786" y="2664658"/>
            <a:ext cx="2737792" cy="646331"/>
          </a:xfrm>
          <a:prstGeom prst="rect">
            <a:avLst/>
          </a:prstGeom>
        </p:spPr>
        <p:txBody>
          <a:bodyPr wrap="none">
            <a:prstTxWarp prst="textChevron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Поздравляем! </a:t>
            </a:r>
            <a:endParaRPr lang="ru-RU" b="1" kern="10" dirty="0" smtClean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</a:t>
            </a:r>
            <a:r>
              <a:rPr lang="ru-RU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40" y="7029691"/>
            <a:ext cx="1073150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Админ\Desktop\znak-deti-1-1-1024x102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73" b="92676" l="3516" r="981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53" b="9219"/>
          <a:stretch/>
        </p:blipFill>
        <p:spPr bwMode="auto">
          <a:xfrm>
            <a:off x="2646302" y="6398551"/>
            <a:ext cx="2851588" cy="242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81421" y="5325529"/>
            <a:ext cx="22474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Творим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вместе с детьми</a:t>
            </a:r>
            <a:endParaRPr lang="ru-RU" altLang="ru-RU" b="1" i="1" dirty="0">
              <a:solidFill>
                <a:srgbClr val="00B050"/>
              </a:solidFill>
              <a:latin typeface="Arial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34" y="5005756"/>
            <a:ext cx="1182687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9576" y="6398551"/>
            <a:ext cx="33463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Уважаемые родители</a:t>
            </a: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Предложите детям порисовать: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Вырежьте 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картинку.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Предложите ребенку обвести картинку по контуру линии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Пусть ребенок  раскрасит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по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собственному желанию</a:t>
            </a:r>
          </a:p>
        </p:txBody>
      </p:sp>
      <p:pic>
        <p:nvPicPr>
          <p:cNvPr id="1031" name="Picture 7" descr="C:\Users\Админ\Desktop\detsad-401877-1450615311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8"/>
          <a:stretch/>
        </p:blipFill>
        <p:spPr bwMode="auto">
          <a:xfrm>
            <a:off x="3932474" y="4405038"/>
            <a:ext cx="2656338" cy="18409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2830">
            <a:off x="2963442" y="3020528"/>
            <a:ext cx="1258689" cy="1361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23" descr="http://img-fotki.yandex.ru/get/5507/lady-annadu.b3/0_6969a_7200c619_L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1384">
            <a:off x="4660633" y="6280027"/>
            <a:ext cx="103028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Админ\Desktop\1676384225_gas-kvas-com-p-znak-peshekhodnii-perekhod-detskii-risunok-1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2" t="12917" r="21702" b="14488"/>
          <a:stretch/>
        </p:blipFill>
        <p:spPr bwMode="auto">
          <a:xfrm>
            <a:off x="2624651" y="921178"/>
            <a:ext cx="1812326" cy="174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38265" y="1544583"/>
            <a:ext cx="242947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Знак "Пешеходный переход"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Здесь наземный переход,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Ходит целый день народ.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Ты, водитель, не грусти,</a:t>
            </a: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Пешехода пропусти!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3" name="Picture 3" descr="C:\Users\Админ\Desktop\126909-peshehodnyy-perehod-dlya-detey-3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61" y="2875717"/>
            <a:ext cx="2096071" cy="2134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147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01246" y="2541796"/>
            <a:ext cx="2556408" cy="684076"/>
          </a:xfrm>
          <a:prstGeom prst="rect">
            <a:avLst/>
          </a:prstGeom>
        </p:spPr>
        <p:txBody>
          <a:bodyPr>
            <a:prstTxWarp prst="textDeflat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10" dirty="0" smtClean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 pitchFamily="18" charset="0"/>
                <a:cs typeface="Times New Roman" pitchFamily="18" charset="0"/>
              </a:rPr>
              <a:t>Внимание! </a:t>
            </a:r>
            <a:endParaRPr lang="ru-RU" b="1" kern="10" dirty="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 pitchFamily="18" charset="0"/>
                <a:cs typeface="Times New Roman" pitchFamily="18" charset="0"/>
              </a:rPr>
              <a:t>КОНКУРС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43856" y="4975255"/>
            <a:ext cx="31255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«Лучшая аппликация на тему «Транспорт»»</a:t>
            </a:r>
            <a:endParaRPr lang="ru-RU" altLang="ru-RU" sz="1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Предлагаем вам поучаствовать совместно с детьми  в конкурсе на лучшую поделку в технике «Аппликация» на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тему «Транспорт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pic>
        <p:nvPicPr>
          <p:cNvPr id="4100" name="Picture 4" descr="C:\Users\Админ\Desktop\applikacziya-mashina-dlya-detej-v-sadiku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502" y="3332596"/>
            <a:ext cx="2323896" cy="1642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8515" y="7884368"/>
            <a:ext cx="6160843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Следите за выпусками </a:t>
            </a:r>
            <a:r>
              <a:rPr lang="ru-RU" sz="14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«Дорожного калейдоскопа» </a:t>
            </a:r>
            <a:r>
              <a:rPr lang="ru-RU" sz="14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для новостей, советов и игр, которые помогут вам и вашим детям стать уверенными участниками дорожного движения. Берегите себя и своих малышей!</a:t>
            </a:r>
            <a:endParaRPr lang="ru-RU" sz="1400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1961" y="6683977"/>
            <a:ext cx="30813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Отзывы и предложения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Уважаемые родители и дети!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группы </a:t>
            </a: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6712" y="323528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/>
              </a:rPr>
              <a:t>ВНИМАНИЕ – ДЕТИ!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613" y="1089533"/>
            <a:ext cx="4067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дороге целый день сильное движение,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остановить поток даже на мгновение.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случилось опасных столкновений,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- Правила Дорожного движения</a:t>
            </a:r>
            <a:r>
              <a:rPr lang="ru-RU" b="1" i="1" dirty="0">
                <a:solidFill>
                  <a:srgbClr val="002060"/>
                </a:solidFill>
                <a:latin typeface="Times New Roman"/>
              </a:rPr>
              <a:t>.</a:t>
            </a:r>
            <a:endParaRPr lang="ru-RU" sz="1600" b="0" i="0" dirty="0">
              <a:solidFill>
                <a:srgbClr val="002060"/>
              </a:solidFill>
              <a:effectLst/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528" y="5330197"/>
            <a:ext cx="35224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 Напоминаем: Одной </a:t>
            </a:r>
            <a:r>
              <a:rPr lang="ru-RU" sz="1400" dirty="0">
                <a:solidFill>
                  <a:srgbClr val="000000"/>
                </a:solidFill>
                <a:latin typeface="Times New Roman"/>
              </a:rPr>
              <a:t>из серьезнейших проблем любого населённого пункта является дорожно-транспортный травматизм. До настоящего времени снизить его уровень не удается. Как показывает анализ происшествий с детьми, проведенный Госавтоинспекцией, травмы происходят по неосторожности детей, из-за несоблюдения или незнания правил дорожного движения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8515" y="5022420"/>
            <a:ext cx="20584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Уважаемые родители</a:t>
            </a:r>
            <a:r>
              <a:rPr lang="ru-RU" sz="1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520" y="323528"/>
            <a:ext cx="1777878" cy="207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C:\Users\Админ\Desktop\картинки по пдд\1644910069_18-kartinkin-net-p-pdd-kartinki-2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1" b="94132" l="10000" r="90000">
                        <a14:foregroundMark x1="22250" y1="77751" x2="30917" y2="67359"/>
                        <a14:foregroundMark x1="49500" y1="71027" x2="48250" y2="39609"/>
                        <a14:foregroundMark x1="42083" y1="67971" x2="52417" y2="53423"/>
                        <a14:foregroundMark x1="48250" y1="67971" x2="51167" y2="61369"/>
                        <a14:foregroundMark x1="49917" y1="61369" x2="54500" y2="57090"/>
                        <a14:foregroundMark x1="21083" y1="79584" x2="23500" y2="69804"/>
                        <a14:foregroundMark x1="31333" y1="44377" x2="29333" y2="37164"/>
                        <a14:foregroundMark x1="45417" y1="12836" x2="71417" y2="11125"/>
                        <a14:foregroundMark x1="45833" y1="22616" x2="78833" y2="21394"/>
                        <a14:foregroundMark x1="47417" y1="32274" x2="71417" y2="30440"/>
                        <a14:foregroundMark x1="45417" y1="29218" x2="78000" y2="31663"/>
                        <a14:foregroundMark x1="49083" y1="72861" x2="42083" y2="65648"/>
                        <a14:foregroundMark x1="59000" y1="62592" x2="59000" y2="625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53" r="15679"/>
          <a:stretch/>
        </p:blipFill>
        <p:spPr bwMode="auto">
          <a:xfrm>
            <a:off x="370267" y="2046694"/>
            <a:ext cx="3476434" cy="257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05978" y="4452035"/>
            <a:ext cx="4067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движение – не условность </a:t>
            </a:r>
          </a:p>
          <a:p>
            <a:pPr lvl="0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обязательное условие сохранение жизни!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70" y="60722"/>
            <a:ext cx="639763" cy="106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82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дмин\Desktop\картинки по пдд\bezyimyanny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1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1684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 txBox="1">
            <a:spLocks/>
          </p:cNvSpPr>
          <p:nvPr/>
        </p:nvSpPr>
        <p:spPr bwMode="auto">
          <a:xfrm>
            <a:off x="331394" y="185075"/>
            <a:ext cx="6049934" cy="1572155"/>
          </a:xfrm>
          <a:prstGeom prst="ellipseRibbon2">
            <a:avLst/>
          </a:prstGeom>
          <a:solidFill>
            <a:srgbClr val="FFFF00"/>
          </a:solidFill>
          <a:ln w="15875" cap="flat" cmpd="sng" algn="ctr">
            <a:solidFill>
              <a:srgbClr val="4F81BD">
                <a:shade val="50000"/>
                <a:shade val="75000"/>
                <a:lumMod val="80000"/>
              </a:srgbClr>
            </a:solidFill>
            <a:prstDash val="solid"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morning" dir="t"/>
          </a:scene3d>
          <a:sp3d prstMaterial="softEdge"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smtClean="0">
                <a:ln>
                  <a:noFill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 r="-100000" b="-100000"/>
                </a:gradFill>
                <a:effectLst/>
                <a:uLnTx/>
                <a:uFillTx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  <a:tileRect r="-100000" b="-100000"/>
              </a:gradFill>
              <a:effectLst/>
              <a:uLnTx/>
              <a:uFillTx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9397" y="1757231"/>
            <a:ext cx="2808313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Безопасные Пути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1160" y="280434"/>
            <a:ext cx="3384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Информационная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ежемесячная газета №1</a:t>
            </a:r>
            <a:r>
              <a:rPr kumimoji="0" lang="ru-RU" altLang="ru-RU" sz="16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для родителей и детей.   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549163" y="1037695"/>
            <a:ext cx="2113443" cy="1856942"/>
          </a:xfrm>
          <a:prstGeom prst="horizontalScroll">
            <a:avLst>
              <a:gd name="adj" fmla="val 12500"/>
            </a:avLst>
          </a:prstGeom>
          <a:solidFill>
            <a:srgbClr val="92D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знает правила движения, тому почет и уважение"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632" y="2218178"/>
            <a:ext cx="3446981" cy="5606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"Вместе к безопасным дорогам: Родительский гид по правилам ПДД"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182563"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Дорогие родители, вы — первые учителя важных жизненных навыков для ваших детей. Навигация по дорогам — один из ключевых навыков, который необходимо освоить с раннего возраста. В этом выпуске мы собрали для вас полезные советы и информацию о том, как сделать дорожное обучение интересным и безопасным для ваших детей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.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                                                                      ---  Дети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  дошкольного возраста  не знают об опасностях, которые их подстегают на городских улицах и дорогах, поэтому мы -педагоги и вы -  родители обязательно должны  напоминать эти самые правила ребенку.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                                                                     ---- Вы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не знаете, как об этом рассказать ребенку?   Для этого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мы решила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выпустить ежемесячную газету  под названием  «Безопасные Пути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»,   в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которой  буду знакомить вас с играми, литературой, разными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 поделками 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и давать вам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темы 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для бесед и наблюдений с детьми и многое другое ….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53454" y="2894637"/>
            <a:ext cx="31777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6" y="7824841"/>
            <a:ext cx="2010931" cy="111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3010" y="2935262"/>
            <a:ext cx="316759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Познакомьте детей со следующими правилами пешеходов и пассажиров: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Пешеходам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разрешается ходить только по тротуарам.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Идти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следует по правой стороне тротуара.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Пешеходы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переходят дорогу шагом в местах, где имеются указатели перехода.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При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двустороннем движении смотрят вначале налево, а дойдя до середины направо.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Пассажиры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ожидают транспорт на остановке.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Пассажиры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детьми могут входить в транспорт с передней площадке.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транспорте должен вести себя спокойно, чтобы не мешать остальным пассажирам.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местах, где есть пешеходные тоннели, пешеходы должны пользоваться только ими.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Переходить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улицу на перекрестках следует в границах полосы соединяющей конец одного тротуара с началом другого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solidFill>
                <a:srgbClr val="0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8684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961" y="915870"/>
            <a:ext cx="3429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82675" lvl="0" indent="-1082675">
              <a:spcAft>
                <a:spcPts val="100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Какие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базовые правила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безопасности стоит        внедрить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самого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начала.</a:t>
            </a:r>
          </a:p>
          <a:p>
            <a:pPr lvl="0">
              <a:spcAft>
                <a:spcPts val="1000"/>
              </a:spcAft>
              <a:tabLst>
                <a:tab pos="45720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Обучение детей правильному переходу через дорогу.</a:t>
            </a:r>
          </a:p>
          <a:p>
            <a:pPr lvl="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Учимся? Играем!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---- Для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детей проще всего познавать мир через игру. Так воспользуйтесь этой особенностью детской психологии и проиграйте с малышом все возможные ситуации, с которыми он может столкнуться на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дороге.                                         ----  Для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этого педагоги советуют использовать наглядные пособия, которые очень просто сделать самостоятельно. 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93" b="100000" l="0" r="96757">
                        <a14:foregroundMark x1="23243" y1="87562" x2="48108" y2="67164"/>
                        <a14:foregroundMark x1="87568" y1="73134" x2="80541" y2="26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460136"/>
            <a:ext cx="1127125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7986" y="7229342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почитать ребенку о ПДД </a:t>
            </a:r>
            <a:endParaRPr lang="ru-RU" altLang="ru-RU" i="1" dirty="0">
              <a:solidFill>
                <a:srgbClr val="7030A0"/>
              </a:solidFill>
              <a:latin typeface="Arial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434" r="964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065" y="691333"/>
            <a:ext cx="1890142" cy="1761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5185" y="7598674"/>
            <a:ext cx="33123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Советуем почитать  стихи о Правилах дорожного движения  таких известных поэтов: Михаил Слуцкий, Алексей Северный, Николай Сорокин «Очень шумный перекресток» и другие.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38145" y="134406"/>
            <a:ext cx="3347519" cy="6514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1000"/>
              </a:spcAft>
              <a:tabLst>
                <a:tab pos="457200" algn="l"/>
              </a:tabLs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родителей: </a:t>
            </a:r>
          </a:p>
          <a:p>
            <a:pPr lvl="0">
              <a:spcAft>
                <a:spcPts val="1000"/>
              </a:spcAft>
              <a:tabLst>
                <a:tab pos="457200" algn="l"/>
              </a:tabLst>
            </a:pPr>
            <a:r>
              <a:rPr lang="ru-RU" sz="1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14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Маленький пешеход: с чего начать</a:t>
            </a:r>
            <a:r>
              <a:rPr lang="ru-RU" sz="14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?»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sz="1400" b="1" i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76801" y="2627784"/>
            <a:ext cx="3112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Полученную теоретическую информацию ребенок должен закрепить практическими занятиями.</a:t>
            </a:r>
            <a:r>
              <a:rPr lang="ru-RU" sz="14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89979" y="3581891"/>
            <a:ext cx="27951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Самыми лучшими практическими занятиями станут  пешие прогулки по самым оживленным маршрутам вашего города. Выбирайте ту дорогу, где находится большое количество пешеходных переходов и перекрестков, как регулируемых, так и нерегулируемых. 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-- -Обсуждайте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увиденное и вместе принимайте решения, касающиеся переходов улиц и прочих нюансов правил дорожного движения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3078" name="Picture 6" descr="C:\Users\Админ\Desktop\IMG_437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06" y="5110999"/>
            <a:ext cx="2941666" cy="196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012" y="7071508"/>
            <a:ext cx="2517195" cy="16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72" y="957879"/>
            <a:ext cx="1048782" cy="1739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8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536" y="2699792"/>
            <a:ext cx="3429000" cy="90640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   Раскраски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задания, чтобы дети могли учиться правилам ПДД 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играючи.                                   2 Загадки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дорожной безопасности.</a:t>
            </a:r>
            <a:endParaRPr lang="ru-RU" sz="1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Админ\Desktop\картинки по пдд\97d2860871f3d35e35f6eb0477d3015a_X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100000">
                        <a14:foregroundMark x1="85632" y1="88736" x2="97701" y2="88736"/>
                        <a14:foregroundMark x1="66667" y1="90345" x2="68161" y2="88161"/>
                        <a14:foregroundMark x1="77241" y1="92759" x2="74368" y2="90920"/>
                        <a14:foregroundMark x1="39080" y1="97126" x2="46207" y2="88736"/>
                        <a14:foregroundMark x1="56437" y1="96207" x2="57011" y2="90000"/>
                        <a14:foregroundMark x1="4598" y1="96552" x2="24828" y2="93678"/>
                        <a14:foregroundMark x1="3103" y1="87241" x2="9655" y2="86322"/>
                        <a14:foregroundMark x1="4943" y1="81954" x2="8966" y2="76322"/>
                        <a14:foregroundMark x1="20805" y1="83218" x2="17701" y2="76092"/>
                        <a14:foregroundMark x1="64138" y1="78851" x2="69425" y2="78851"/>
                        <a14:foregroundMark x1="82759" y1="79770" x2="86207" y2="78506"/>
                        <a14:foregroundMark x1="79425" y1="84138" x2="86207" y2="83218"/>
                        <a14:foregroundMark x1="37471" y1="79195" x2="39080" y2="81609"/>
                        <a14:foregroundMark x1="40575" y1="72299" x2="45287" y2="72069"/>
                        <a14:foregroundMark x1="69425" y1="72644" x2="71034" y2="69540"/>
                        <a14:foregroundMark x1="17356" y1="72299" x2="25402" y2="72989"/>
                        <a14:foregroundMark x1="4598" y1="76322" x2="12989" y2="75402"/>
                        <a14:foregroundMark x1="11839" y1="74138" x2="11494" y2="72069"/>
                        <a14:foregroundMark x1="13333" y1="68621" x2="13678" y2="67011"/>
                        <a14:foregroundMark x1="19540" y1="70805" x2="20460" y2="69540"/>
                        <a14:foregroundMark x1="87471" y1="96552" x2="96092" y2="94023"/>
                        <a14:backgroundMark x1="90230" y1="72989" x2="97701" y2="89425"/>
                        <a14:backgroundMark x1="3103" y1="74828" x2="575" y2="80690"/>
                        <a14:backgroundMark x1="12989" y1="67931" x2="11839" y2="71034"/>
                        <a14:backgroundMark x1="15862" y1="69195" x2="16437" y2="71034"/>
                        <a14:backgroundMark x1="88046" y1="67931" x2="89885" y2="679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1" t="10931" r="6356"/>
          <a:stretch/>
        </p:blipFill>
        <p:spPr bwMode="auto">
          <a:xfrm>
            <a:off x="285536" y="366703"/>
            <a:ext cx="2110464" cy="206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80728" y="395536"/>
            <a:ext cx="5256584" cy="65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Детский уголок:</a:t>
            </a:r>
          </a:p>
          <a:p>
            <a:pPr lvl="0" algn="ctr">
              <a:spcAft>
                <a:spcPts val="1000"/>
              </a:spcAft>
              <a:tabLst>
                <a:tab pos="457200" algn="l"/>
              </a:tabLst>
            </a:pPr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"Путеводитель маленького пешехода"</a:t>
            </a:r>
            <a:endParaRPr lang="ru-RU" sz="1400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8" name="Picture 19" descr="http://im3-tub-ru.yandex.net/i?id=79116791-1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448" y1="26000" x2="55862" y2="0"/>
                        <a14:foregroundMark x1="39310" y1="80667" x2="73793" y2="71333"/>
                        <a14:foregroundMark x1="56552" y1="91333" x2="75172" y2="91333"/>
                        <a14:foregroundMark x1="79310" y1="86667" x2="82069" y2="75333"/>
                        <a14:backgroundMark x1="4828" y1="80667" x2="17931" y2="98667"/>
                        <a14:backgroundMark x1="31034" y1="92667" x2="42069" y2="93333"/>
                        <a14:backgroundMark x1="35172" y1="65333" x2="37931" y2="38667"/>
                        <a14:backgroundMark x1="83448" y1="77333" x2="97241" y2="96000"/>
                        <a14:backgroundMark x1="54483" y1="73333" x2="62069" y2="70000"/>
                        <a14:backgroundMark x1="68966" y1="13333" x2="80690" y2="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97" y="3501608"/>
            <a:ext cx="1184320" cy="128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81516" y="3969625"/>
            <a:ext cx="19330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Творим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вместе с детьми</a:t>
            </a:r>
            <a:endParaRPr lang="ru-RU" altLang="ru-RU" sz="1400" i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7497" y="4788024"/>
            <a:ext cx="3429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Аппликация «Грузовик»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родители!  Предложите детям поиграть: 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Вырежете детали и наклейте на картинку.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Предложите ребенку обвести картинку по точкам</a:t>
            </a: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Пусть ребенок  раскрасит грузовик</a:t>
            </a:r>
          </a:p>
        </p:txBody>
      </p:sp>
      <p:pic>
        <p:nvPicPr>
          <p:cNvPr id="11" name="Рисунок 1" descr="http://nattik.ru/wp-content/uploads/2011/04/gotovie_aplikazii_transport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4" y="6788521"/>
            <a:ext cx="2088679" cy="2044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68960" y="1238371"/>
            <a:ext cx="3429000" cy="813349"/>
          </a:xfrm>
          <a:prstGeom prst="rect">
            <a:avLst/>
          </a:prstGeom>
        </p:spPr>
        <p:txBody>
          <a:bodyPr>
            <a:prstTxWarp prst="textChevron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 !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</a:t>
            </a:r>
          </a:p>
        </p:txBody>
      </p:sp>
      <p:pic>
        <p:nvPicPr>
          <p:cNvPr id="4100" name="Picture 4" descr="C:\Users\Админ\Desktop\91f19f131b879c846dce0dad7e072fe7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166" y="2159644"/>
            <a:ext cx="2534073" cy="23332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916497" y="4788023"/>
            <a:ext cx="2581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/>
              </a:rPr>
              <a:t>«Транспорт из бросового материала»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14536" y="5420022"/>
            <a:ext cx="28983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Предлагаем вам поучаствовать совместно с детьми  в конкурсе на лучшую поделку из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бросового материала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тему «Транспорт».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91880" y="6887971"/>
            <a:ext cx="22133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Загадка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Чтоб тебя я повез,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Мне не нужен овес.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Накорми меня бензином,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 копытца дай резину,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тогда, поднявши пыль,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Побежит...   {автомобиль).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934" r="100000">
                        <a14:foregroundMark x1="96909" y1="53405" x2="93819" y2="44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78" r="839"/>
          <a:stretch/>
        </p:blipFill>
        <p:spPr bwMode="auto">
          <a:xfrm>
            <a:off x="5447632" y="6634683"/>
            <a:ext cx="1008648" cy="2116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246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7960" y="323528"/>
            <a:ext cx="2979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Изучаем дорожные  знаки?</a:t>
            </a:r>
            <a:endParaRPr lang="ru-RU" altLang="ru-RU" i="1" dirty="0">
              <a:solidFill>
                <a:srgbClr val="7030A0"/>
              </a:solidFill>
              <a:latin typeface="Arial" charset="0"/>
            </a:endParaRPr>
          </a:p>
        </p:txBody>
      </p:sp>
      <p:pic>
        <p:nvPicPr>
          <p:cNvPr id="4" name="Рисунок 11" descr="http://savino3.iv-edu.ru/vneklassnaya/pdd.files/pdd.ht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27" r="100000">
                        <a14:foregroundMark x1="17568" y1="90184" x2="26351" y2="76687"/>
                        <a14:foregroundMark x1="41216" y1="96319" x2="48649" y2="87730"/>
                        <a14:foregroundMark x1="60135" y1="84049" x2="66892" y2="90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2528"/>
            <a:ext cx="1577529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6672" y="1862881"/>
            <a:ext cx="25065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Знак "Дети":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Посреди дороги дети,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 всегда за них в ответе.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Чтоб не плакал их родитель,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Будь внимательней, водитель!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1294" y="3275856"/>
            <a:ext cx="328665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с элементами ПДД (по карточкам) </a:t>
            </a:r>
            <a:endParaRPr lang="ru-RU" sz="1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Дорожное лото»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поиграть в «Дорожное лото»! Игра несложная, но очень занимательная. Она поможет не только весело провести время, но и вспомнить о правилах дорожного движения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игру можно изготовить самостоятельно. Можно взять бочонки от готового лото, но я использовала вместо них обыкновенные крышки от пластиковых бутылок. Сверху наклеиваем распечатанные или даже просто нарисованные дорожные знаки.</a:t>
            </a:r>
          </a:p>
        </p:txBody>
      </p:sp>
      <p:pic>
        <p:nvPicPr>
          <p:cNvPr id="5123" name="Picture 3" descr="C:\Users\Админ\Desktop\detsad-55787-14565741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" t="4604" r="3333"/>
          <a:stretch/>
        </p:blipFill>
        <p:spPr bwMode="auto">
          <a:xfrm>
            <a:off x="476672" y="6776221"/>
            <a:ext cx="2505548" cy="19276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дмин\Desktop\8c0fd435592444341c04df36e35a9fa1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917" b="89306" l="10625" r="8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33" t="14445" r="10890" b="14741"/>
          <a:stretch/>
        </p:blipFill>
        <p:spPr bwMode="auto">
          <a:xfrm>
            <a:off x="3930231" y="4984909"/>
            <a:ext cx="2409028" cy="1645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рямоугольник 6"/>
          <p:cNvSpPr/>
          <p:nvPr/>
        </p:nvSpPr>
        <p:spPr>
          <a:xfrm>
            <a:off x="3140968" y="7236296"/>
            <a:ext cx="345638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Отзывы и предложения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Уважаемые родители и дети!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группы 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altLang="ru-RU" sz="12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4246" y="3275856"/>
            <a:ext cx="296498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«Светофор»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altLang="ru-RU" sz="14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Закрепление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действовать в соответствии с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сигналами Светофора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Закрепление знания  цвета - красный, желтый, зеленый .Изучение  ПДД</a:t>
            </a:r>
            <a:endParaRPr lang="ru-RU" alt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271" y="1295653"/>
            <a:ext cx="1607817" cy="198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Админ\Desktop\картинки по пдд\bezyimyannyiy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15"/>
          <a:stretch/>
        </p:blipFill>
        <p:spPr bwMode="auto">
          <a:xfrm>
            <a:off x="3102374" y="810178"/>
            <a:ext cx="1466528" cy="186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580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 txBox="1">
            <a:spLocks/>
          </p:cNvSpPr>
          <p:nvPr/>
        </p:nvSpPr>
        <p:spPr bwMode="auto">
          <a:xfrm>
            <a:off x="548680" y="185076"/>
            <a:ext cx="6048672" cy="1327290"/>
          </a:xfrm>
          <a:prstGeom prst="ellipseRibbon2">
            <a:avLst/>
          </a:prstGeom>
          <a:solidFill>
            <a:srgbClr val="FFFF00"/>
          </a:solidFill>
          <a:ln w="15875" cap="flat" cmpd="sng" algn="ctr">
            <a:solidFill>
              <a:srgbClr val="4F81BD">
                <a:shade val="50000"/>
                <a:shade val="75000"/>
                <a:lumMod val="80000"/>
              </a:srgbClr>
            </a:solidFill>
            <a:prstDash val="solid"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morning" dir="t"/>
          </a:scene3d>
          <a:sp3d prstMaterial="softEdge"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1" hangingPunct="1">
              <a:defRPr/>
            </a:pPr>
            <a:r>
              <a:rPr lang="ru-RU" altLang="ru-RU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Информационная ежемесячная газета </a:t>
            </a:r>
            <a:r>
              <a:rPr lang="ru-RU" altLang="ru-RU" sz="16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altLang="ru-RU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1600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600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defRPr/>
            </a:pPr>
            <a:r>
              <a:rPr lang="ru-RU" altLang="ru-RU" sz="16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 и детей.   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688457" y="475330"/>
            <a:ext cx="1944216" cy="2016225"/>
          </a:xfrm>
          <a:prstGeom prst="horizontalScroll">
            <a:avLst>
              <a:gd name="adj" fmla="val 12500"/>
            </a:avLst>
          </a:prstGeom>
          <a:solidFill>
            <a:srgbClr val="92D050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"Кто знает правила движения, тому почет и уважение"</a:t>
            </a:r>
            <a:endParaRPr lang="ru-RU" sz="1400" kern="0" dirty="0">
              <a:solidFill>
                <a:srgbClr val="A7EA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8321" y="1483443"/>
            <a:ext cx="37501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cs typeface="FrankRuehl" panose="020E0503060101010101" pitchFamily="34" charset="-79"/>
              </a:rPr>
              <a:t>«Поговорим о ПДД»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8989" y="3635896"/>
            <a:ext cx="34240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Мы хотим В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ам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напомнить, что мокрая дорога опаснее сухой потому, что у всех транспортных средств удлиняется остановочный путь. Выходя на проезжую часть, будь особенно внимателен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altLang="ru-RU" sz="1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883553"/>
            <a:ext cx="2377988" cy="167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8989" y="5049305"/>
            <a:ext cx="30921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Топ – топ, топает малыш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Как уже говорилось, прежде всего, обучение должно происходить на личном примере. Сколько бы раз на дню вы не повторили ребенку о том, что переходить дорогу необходимо только по пешеходному переходу и только на зеленый свет светофора, ваши слова не принесут пользы в том случае, если вы сами, словно горный сайгак, скачете на красный сигнал светофора, да еще и в неположенном месте, держа при этом кроху за руку.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Постарайтесь заинтересовать малыша правилами дорожного движения, превратив процесс обучения в увлекательную игру.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065" y="2103635"/>
            <a:ext cx="884328" cy="1053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58464" y="2338080"/>
            <a:ext cx="31927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Игры  для закрепления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знаний детей   о ПДД?</a:t>
            </a:r>
            <a:endParaRPr lang="ru-RU" altLang="ru-RU" sz="1600" i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21393" y="2922855"/>
            <a:ext cx="30678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Знакомим вас с новой настольной  игрой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ПДД для закрепления знаний ребенка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«Доска </a:t>
            </a:r>
            <a:r>
              <a:rPr lang="ru-RU" altLang="ru-RU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Сегена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-транспорт».  Играйте  в нее вместе с 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ребенком!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мелкой моторики, внимания, памяти, знакомить детей с видами транспорта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Picture 6" descr="C:\Users\Админ\Desktop\700-nw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" t="17429" r="3429" b="16571"/>
          <a:stretch/>
        </p:blipFill>
        <p:spPr bwMode="auto">
          <a:xfrm>
            <a:off x="4091717" y="4878970"/>
            <a:ext cx="1981456" cy="1404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388121" y="6341966"/>
            <a:ext cx="3429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Дидактическая игра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«Собери картинку»  на тему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«Транспорт».</a:t>
            </a:r>
            <a:r>
              <a:rPr kumimoji="0" lang="ru-RU" altLang="ru-RU" sz="1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kumimoji="0" lang="ru-RU" alt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азвитие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памяти, внимания, воображения, логического мышления, мелкой моторики  рук, знакомить детей с видами транспорта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49" y="7726961"/>
            <a:ext cx="2707441" cy="103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5676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251520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почитать ребенку о ПДД ?</a:t>
            </a:r>
            <a:endParaRPr lang="ru-RU" altLang="ru-RU" b="1" i="1" dirty="0">
              <a:solidFill>
                <a:srgbClr val="7030A0"/>
              </a:solidFill>
              <a:latin typeface="Arial" charset="0"/>
            </a:endParaRPr>
          </a:p>
        </p:txBody>
      </p:sp>
      <p:pic>
        <p:nvPicPr>
          <p:cNvPr id="8" name="Picture 13" descr="http://im7-tub-ru.yandex.net/i?id=273070905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41" b="100000" l="279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827584"/>
            <a:ext cx="1338858" cy="102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1730" y="859109"/>
            <a:ext cx="2211650" cy="906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sz="1400" b="1" dirty="0">
                <a:latin typeface="Calibri"/>
                <a:ea typeface="Calibri"/>
                <a:cs typeface="FrankRuehl" panose="020E0503060101010101" pitchFamily="34" charset="-79"/>
              </a:rPr>
              <a:t>"Освежение знаний: вместе с детьми по правилам ПДД</a:t>
            </a:r>
            <a:r>
              <a:rPr lang="ru-RU" b="1" dirty="0">
                <a:latin typeface="Calibri"/>
                <a:ea typeface="Calibri"/>
                <a:cs typeface="Times New Roman"/>
              </a:rPr>
              <a:t>"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038" y="1979712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 безопасность детей на улице. </a:t>
            </a:r>
            <a:r>
              <a:rPr kumimoji="0" lang="ru-RU" alt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Федяевская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В.М.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Энциклопедия для детей. Личная безопасность. / Под ред. В. Володина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3038" y="2941558"/>
            <a:ext cx="3429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Три друга пешехода в любое время года.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Красный свет -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твой первый друг -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Если он </a:t>
            </a:r>
            <a:r>
              <a:rPr kumimoji="0" lang="ru-RU" alt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зажёгся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вдруг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Нет  тебе дороги.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Жёлтый свет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— твой друг второй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Даёт совет толковый: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Стой! Внимание 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Жди сигналов новых!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Третий друг тебе мигнул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Своим 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зелёным светом</a:t>
            </a: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Проходи! Угрозы нет!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 переходе площадей, 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Проспектов, улиц и дорог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Советы этих трёх друзей </a:t>
            </a:r>
            <a:b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Прими и выполни их в срок.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3038" y="6289521"/>
            <a:ext cx="30399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cs typeface="FrankRuehl" panose="020E0503060101010101" pitchFamily="34" charset="-79"/>
              </a:rPr>
              <a:t>Загадки: </a:t>
            </a:r>
          </a:p>
          <a:p>
            <a:r>
              <a:rPr lang="ru-RU" sz="1400" dirty="0" smtClean="0">
                <a:cs typeface="FrankRuehl" panose="020E0503060101010101" pitchFamily="34" charset="-79"/>
              </a:rPr>
              <a:t>На </a:t>
            </a:r>
            <a:r>
              <a:rPr lang="ru-RU" sz="1400" dirty="0">
                <a:cs typeface="FrankRuehl" panose="020E0503060101010101" pitchFamily="34" charset="-79"/>
              </a:rPr>
              <a:t>такси, на самосвале, </a:t>
            </a:r>
            <a:br>
              <a:rPr lang="ru-RU" sz="1400" dirty="0">
                <a:cs typeface="FrankRuehl" panose="020E0503060101010101" pitchFamily="34" charset="-79"/>
              </a:rPr>
            </a:br>
            <a:r>
              <a:rPr lang="ru-RU" sz="1400" dirty="0">
                <a:cs typeface="FrankRuehl" panose="020E0503060101010101" pitchFamily="34" charset="-79"/>
              </a:rPr>
              <a:t>На пожарной и на "скорой" — </a:t>
            </a:r>
            <a:br>
              <a:rPr lang="ru-RU" sz="1400" dirty="0">
                <a:cs typeface="FrankRuehl" panose="020E0503060101010101" pitchFamily="34" charset="-79"/>
              </a:rPr>
            </a:br>
            <a:r>
              <a:rPr lang="ru-RU" sz="1400" dirty="0">
                <a:cs typeface="FrankRuehl" panose="020E0503060101010101" pitchFamily="34" charset="-79"/>
              </a:rPr>
              <a:t>Вы, конечно, их узнали — </a:t>
            </a:r>
            <a:br>
              <a:rPr lang="ru-RU" sz="1400" dirty="0">
                <a:cs typeface="FrankRuehl" panose="020E0503060101010101" pitchFamily="34" charset="-79"/>
              </a:rPr>
            </a:br>
            <a:r>
              <a:rPr lang="ru-RU" sz="1400" dirty="0">
                <a:cs typeface="FrankRuehl" panose="020E0503060101010101" pitchFamily="34" charset="-79"/>
              </a:rPr>
              <a:t>Трудятся весь день... {шоферы). </a:t>
            </a:r>
            <a:br>
              <a:rPr lang="ru-RU" sz="1400" dirty="0">
                <a:cs typeface="FrankRuehl" panose="020E0503060101010101" pitchFamily="34" charset="-79"/>
              </a:rPr>
            </a:br>
            <a:r>
              <a:rPr lang="ru-RU" sz="1400" dirty="0" smtClean="0">
                <a:cs typeface="FrankRuehl" panose="020E0503060101010101" pitchFamily="34" charset="-79"/>
              </a:rPr>
              <a:t> </a:t>
            </a:r>
            <a:endParaRPr lang="ru-RU" sz="1400" dirty="0">
              <a:cs typeface="FrankRuehl" panose="020E0503060101010101" pitchFamily="34" charset="-79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8" y="7524328"/>
            <a:ext cx="1731963" cy="1365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717032" y="3123025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Творим 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вместе с детьми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983" y="608737"/>
            <a:ext cx="1667658" cy="218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102480" y="3779912"/>
            <a:ext cx="3429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родители!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Попробуйте    с детьми сделать макет улицы, перекреста, двора из разного бросового материала: коробок, бутылок , цветной бумаги …..А потом предложите детям обыграть любую ситуацию на дороге , таким образом вы закрепите с ним Правила Дорожного движения, научите  ребенка быть внимательным  на дороге и соблюдать ПДД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52" y="5883394"/>
            <a:ext cx="2624351" cy="25615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C:\Users\Админ\Desktop\картинки по пдд\kartinki-bezopasnost-detei-4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41" b="95093" l="4443" r="94774">
                        <a14:foregroundMark x1="11498" y1="71574" x2="4443" y2="56852"/>
                        <a14:foregroundMark x1="14460" y1="61296" x2="20906" y2="62407"/>
                        <a14:foregroundMark x1="28049" y1="77315" x2="32056" y2="66204"/>
                        <a14:foregroundMark x1="59582" y1="78704" x2="57927" y2="70926"/>
                        <a14:foregroundMark x1="56098" y1="79074" x2="61063" y2="69352"/>
                        <a14:foregroundMark x1="64199" y1="82037" x2="53571" y2="71111"/>
                        <a14:foregroundMark x1="58362" y1="62407" x2="58362" y2="59352"/>
                        <a14:foregroundMark x1="89286" y1="45370" x2="89547" y2="20926"/>
                        <a14:foregroundMark x1="82840" y1="18889" x2="82840" y2="5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77" r="4843" b="4667"/>
          <a:stretch/>
        </p:blipFill>
        <p:spPr bwMode="auto">
          <a:xfrm>
            <a:off x="3102480" y="1829410"/>
            <a:ext cx="1418977" cy="128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111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657" y="251520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Изучаем дорожные  знаки?</a:t>
            </a:r>
            <a:endParaRPr lang="ru-RU" altLang="ru-RU" i="1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3" name="Рисунок 11" descr="http://savino3.iv-edu.ru/vneklassnaya/pdd.files/pdd.ht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27" r="100000">
                        <a14:foregroundMark x1="17568" y1="90184" x2="26351" y2="76687"/>
                        <a14:foregroundMark x1="41216" y1="96319" x2="48649" y2="87730"/>
                        <a14:foregroundMark x1="60135" y1="84049" x2="66892" y2="901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5" y="277848"/>
            <a:ext cx="170899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0" descr="Стихи о дорожных знаках. Дорожный знак. Движение пешеходов запрещено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79" b="98361" l="6557" r="95082">
                        <a14:foregroundMark x1="18033" y1="81967" x2="70492" y2="6557"/>
                        <a14:foregroundMark x1="14754" y1="19672" x2="88525" y2="70492"/>
                        <a14:foregroundMark x1="80328" y1="13115" x2="95082" y2="31148"/>
                        <a14:foregroundMark x1="11475" y1="29508" x2="8197" y2="78689"/>
                        <a14:foregroundMark x1="29508" y1="96721" x2="34426" y2="98361"/>
                        <a14:foregroundMark x1="50820" y1="81967" x2="54098" y2="52459"/>
                        <a14:foregroundMark x1="72131" y1="91803" x2="86885" y2="77049"/>
                        <a14:foregroundMark x1="6557" y1="27869" x2="26230" y2="4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541" y="675428"/>
            <a:ext cx="1696806" cy="16870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7179" y="3156050"/>
            <a:ext cx="2732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дождь и в ясную погоду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Здесь не ходят пешеходы.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  <a:b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"Вам ходить запрещено!"</a:t>
            </a:r>
          </a:p>
        </p:txBody>
      </p:sp>
      <p:pic>
        <p:nvPicPr>
          <p:cNvPr id="4098" name="Picture 2" descr="C:\Users\Админ\Desktop\картинки по пдд\992264c0-e67c-58ba-ab6c-729be7647c1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611571"/>
            <a:ext cx="2463747" cy="1759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858089" y="2569136"/>
            <a:ext cx="282494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u="sng" dirty="0">
                <a:solidFill>
                  <a:srgbClr val="7030A0"/>
                </a:solidFill>
                <a:latin typeface="Times New Roman"/>
                <a:ea typeface="Times New Roman"/>
              </a:rPr>
              <a:t>Лучше рано, чем поздно</a:t>
            </a:r>
            <a:endParaRPr lang="ru-RU" dirty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45432F"/>
                </a:solidFill>
                <a:latin typeface="Times New Roman"/>
                <a:ea typeface="Times New Roman"/>
              </a:rPr>
              <a:t>     </a:t>
            </a:r>
            <a:endParaRPr lang="ru-RU" sz="1400" dirty="0" smtClean="0">
              <a:solidFill>
                <a:srgbClr val="45432F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Times New Roman"/>
              </a:rPr>
              <a:t>Задумайтесь </a:t>
            </a:r>
            <a:r>
              <a:rPr lang="ru-RU" sz="1400" dirty="0">
                <a:latin typeface="Times New Roman"/>
                <a:ea typeface="Times New Roman"/>
              </a:rPr>
              <a:t>об этом! Гораздо разумнее, чтобы к тому возрасту, когда ребенок сможет бегать, он уже знал азы безопасного поведения на дорогах</a:t>
            </a:r>
            <a:r>
              <a:rPr lang="ru-RU" sz="1400" b="1" dirty="0">
                <a:latin typeface="Times New Roman"/>
                <a:ea typeface="Times New Roman"/>
              </a:rPr>
              <a:t>. </a:t>
            </a:r>
            <a:r>
              <a:rPr lang="ru-RU" sz="1400" dirty="0">
                <a:latin typeface="Times New Roman"/>
                <a:ea typeface="Times New Roman"/>
              </a:rPr>
              <a:t>Мы не призываем вас заставлять малыша учить наизусть все правила дорожного движения, однако привить основные навыки правил безопасного поведения на дорогах под силу любому родителю. Причем начинать рассказывать детям о правилах дорожного движения необходимо как можно раньше, еще в то время, когда ребенок находится в коляске.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041" y="4139952"/>
            <a:ext cx="3429000" cy="413497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375"/>
              </a:spcBef>
              <a:spcAft>
                <a:spcPts val="0"/>
              </a:spcAft>
            </a:pPr>
            <a:r>
              <a:rPr lang="ru-RU" b="1" u="sng" dirty="0">
                <a:solidFill>
                  <a:srgbClr val="7030A0"/>
                </a:solidFill>
                <a:latin typeface="Times New Roman"/>
                <a:ea typeface="Times New Roman"/>
                <a:cs typeface="FrankRuehl" panose="020E0503060101010101" pitchFamily="34" charset="-79"/>
              </a:rPr>
              <a:t>Кто придумал светофор</a:t>
            </a:r>
            <a:endParaRPr lang="ru-RU" u="sng" dirty="0">
              <a:solidFill>
                <a:srgbClr val="7030A0"/>
              </a:solidFill>
              <a:latin typeface="Calibri"/>
              <a:ea typeface="Calibri"/>
              <a:cs typeface="FrankRuehl" panose="020E0503060101010101" pitchFamily="34" charset="-79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Первый уличный светофор появился в Лондоне в 1868 году. Придумал его английский инженер Дж. </a:t>
            </a:r>
            <a:r>
              <a:rPr lang="ru-RU" sz="1400" dirty="0" err="1">
                <a:solidFill>
                  <a:srgbClr val="000000"/>
                </a:solidFill>
                <a:latin typeface="Times New Roman"/>
                <a:ea typeface="Times New Roman"/>
              </a:rPr>
              <a:t>Найт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. Прототипом, по всей видимости, послужил железнодорожный светофор, который к тому времени уже достаточно давно применялся для регулирования железнодорожных перевозок. Прежде чем ввести светофор в действие, в газетах Лондона опубликовали подробные правила, из которых люди впервые узнали, что означает зеленый и красный сигналы светофора. Установленный перед зданием английского парламента первый светофор был механическим: цветные сигналы менялись в нем с помощью системы приводных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ремне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Times New Roman"/>
              </a:rPr>
              <a:t>й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225" y="2398613"/>
            <a:ext cx="3803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 "Движение пешеходов </a:t>
            </a:r>
            <a:r>
              <a:rPr lang="ru-RU" alt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запрещено</a:t>
            </a:r>
            <a:r>
              <a:rPr lang="ru-RU" altLang="ru-RU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":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44" y="2792282"/>
            <a:ext cx="1083493" cy="168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Админ\Desktop\картинки по пдд\cfc33b3ae574b717079069f7d865a305c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4" r="2551" b="10620"/>
          <a:stretch/>
        </p:blipFill>
        <p:spPr bwMode="auto">
          <a:xfrm>
            <a:off x="3751983" y="6796216"/>
            <a:ext cx="2900529" cy="19317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73790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911</TotalTime>
  <Words>1825</Words>
  <Application>Microsoft Office PowerPoint</Application>
  <PresentationFormat>Экран (4:3)</PresentationFormat>
  <Paragraphs>196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92</cp:revision>
  <dcterms:created xsi:type="dcterms:W3CDTF">2024-01-16T12:49:06Z</dcterms:created>
  <dcterms:modified xsi:type="dcterms:W3CDTF">2024-01-25T16:37:10Z</dcterms:modified>
</cp:coreProperties>
</file>